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72" r:id="rId3"/>
    <p:sldId id="278" r:id="rId4"/>
    <p:sldId id="277" r:id="rId5"/>
    <p:sldId id="275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7" r:id="rId14"/>
    <p:sldId id="288" r:id="rId15"/>
    <p:sldId id="28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22C589EE-F026-45AB-85A2-500464A2EE95}">
          <p14:sldIdLst>
            <p14:sldId id="256"/>
            <p14:sldId id="272"/>
            <p14:sldId id="278"/>
            <p14:sldId id="277"/>
            <p14:sldId id="275"/>
            <p14:sldId id="279"/>
            <p14:sldId id="280"/>
            <p14:sldId id="281"/>
            <p14:sldId id="282"/>
            <p14:sldId id="283"/>
            <p14:sldId id="284"/>
            <p14:sldId id="285"/>
            <p14:sldId id="287"/>
            <p14:sldId id="288"/>
            <p14:sldId id="289"/>
          </p14:sldIdLst>
        </p14:section>
        <p14:section name="Раздел без заголовка" id="{01D85323-B770-4E43-827B-09A28249BED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5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F67BD-10E6-4196-9946-6A08DE1815D4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C5C2B-C88D-44F4-B648-3BF92A3CD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784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C5C2B-C88D-44F4-B648-3BF92A3CDB8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201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C5C2B-C88D-44F4-B648-3BF92A3CDB8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549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41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007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24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3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038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32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9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85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52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15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14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07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5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83"/>
          <a:stretch/>
        </p:blipFill>
        <p:spPr>
          <a:xfrm>
            <a:off x="4788024" y="494"/>
            <a:ext cx="432082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7468" y="847182"/>
            <a:ext cx="6400992" cy="504056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ru-RU" sz="1600" b="0" dirty="0" smtClean="0">
                <a:solidFill>
                  <a:schemeClr val="bg1"/>
                </a:solidFill>
                <a:effectLst/>
                <a:latin typeface="Century Gothic (Заголовки)"/>
                <a:cs typeface="Times New Roman" panose="02020603050405020304" pitchFamily="18" charset="0"/>
              </a:rPr>
              <a:t>ФЕДЕРАЛЬНОЕ БЮДЖЕТНОЕ УЧРЕЖДЕНИЕ ЗДРАВООХРАНЕНИЯ «ЦЕНТР ГИГИЕНЫ И ЭПИДЕМИОЛОГИИ В ТЮМЕНСКОЙ ОБЛАСТИ»</a:t>
            </a:r>
            <a:endParaRPr lang="ru-RU" sz="1600" b="0" dirty="0">
              <a:solidFill>
                <a:schemeClr val="bg1"/>
              </a:solidFill>
              <a:effectLst/>
              <a:latin typeface="Century Gothic (Заголовки)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423667"/>
            <a:ext cx="4002312" cy="1512168"/>
          </a:xfrm>
          <a:solidFill>
            <a:srgbClr val="235D91">
              <a:alpha val="0"/>
            </a:srgbClr>
          </a:solidFill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</a:pPr>
            <a:r>
              <a:rPr lang="ru-RU" sz="2600" dirty="0">
                <a:solidFill>
                  <a:schemeClr val="bg1"/>
                </a:solidFill>
                <a:latin typeface="Century Gothic (Заголовки)"/>
                <a:cs typeface="Arial" panose="020B0604020202020204" pitchFamily="34" charset="0"/>
              </a:rPr>
              <a:t>СПЕЦИФИЧЕСКАЯ ПРОФИЛАКТИКА ПОЛИОМИЕЛИТА</a:t>
            </a:r>
            <a:endParaRPr lang="ru-RU" sz="2600" dirty="0">
              <a:solidFill>
                <a:schemeClr val="bg1"/>
              </a:solidFill>
              <a:latin typeface="Century Gothic (Заголовки)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20900" cy="940220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707904" y="6237312"/>
            <a:ext cx="1368152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bg1"/>
                </a:solidFill>
                <a:latin typeface="Century Gothic (Заголовки)"/>
                <a:cs typeface="Times New Roman" panose="02020603050405020304" pitchFamily="18" charset="0"/>
              </a:rPr>
              <a:t>Город Ишим, 2024 год</a:t>
            </a:r>
            <a:endParaRPr lang="ru-RU" sz="1000" dirty="0" smtClean="0">
              <a:solidFill>
                <a:schemeClr val="bg1"/>
              </a:solidFill>
              <a:latin typeface="Century Gothic (Заголовки)"/>
              <a:cs typeface="Times New Roman" panose="02020603050405020304" pitchFamily="18" charset="0"/>
            </a:endParaRPr>
          </a:p>
          <a:p>
            <a:pPr algn="ctr"/>
            <a:endParaRPr lang="ru-RU" sz="3200" dirty="0" smtClean="0"/>
          </a:p>
          <a:p>
            <a:pPr algn="ctr"/>
            <a:endParaRPr lang="ru-RU" sz="3200" dirty="0" smtClean="0"/>
          </a:p>
          <a:p>
            <a:pPr algn="ctr"/>
            <a:endParaRPr lang="ru-RU" sz="32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385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642" y="515709"/>
            <a:ext cx="7886700" cy="75961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235D91"/>
                </a:solidFill>
              </a:rPr>
              <a:t>Специфическая профилактика полиомиелита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7886700" cy="3888432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235D91"/>
                </a:solidFill>
              </a:rPr>
              <a:t>Специфическая профилактика полиомиелита – это вакцинация. Поэтому иммунизация от полиомиелита внесена в национальный календарь профилактических прививок. Прививка стимулирует иммунитет, заставляет его вырабатывать антитела против инфекции.</a:t>
            </a:r>
          </a:p>
          <a:p>
            <a:r>
              <a:rPr lang="ru-RU" dirty="0">
                <a:solidFill>
                  <a:srgbClr val="235D91"/>
                </a:solidFill>
              </a:rPr>
              <a:t>Специфической профилактикой полиомиелита является иммунизация. Иммунизация детей против полиомиелита осуществляется в рамках национального календаря профилактических прививок и календаря профилактических прививок по эпидемическим показаниям, вакцинами, разрешенными к применению на территории Российской Федерации.</a:t>
            </a:r>
          </a:p>
          <a:p>
            <a:r>
              <a:rPr lang="ru-RU" dirty="0">
                <a:solidFill>
                  <a:srgbClr val="235D91"/>
                </a:solidFill>
              </a:rPr>
              <a:t>В соответствии с приказом Минздрава России от 6 декабря 2021 года №1122н «Об утверждении национального календаря профилактических прививок, календаря профилактических прививок по эпидемическим показаниям и порядка проведения профилактических прививок» плановая иммунизация против полиомиелита проводится по следующей схеме: трехкратная вакцинация в возрасте 3 - 4,5 - 6 месяцев, 1 ревакцинация в 18 месяцев, 2 ревакцинация в 20 месяцев, 3 ревакцинация в 6 лет. При этом первая, вторая, третья вакцинации детям 3 месяцев, 4,5 месяцев, 6 месяцев жизни и первая ревакцинация против полиомиелита детям 18 месяцев жизни проводятся вакциной для профилактики полиомиелита инактивированной (ИПВ); вторая и третья ревакцинации против полиомиелита детям 20 месяцев и 6 лет проводятся вакциной для профилактики полиомиелита живой (ОПВ).</a:t>
            </a:r>
          </a:p>
          <a:p>
            <a:endParaRPr lang="ru-RU" dirty="0"/>
          </a:p>
        </p:txBody>
      </p:sp>
      <p:pic>
        <p:nvPicPr>
          <p:cNvPr id="6" name="Picture 4" descr="https://avatars.mds.yandex.net/i?id=f946063025161563e0cb406a63a143a376a6defe-1031023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120162"/>
            <a:ext cx="3078088" cy="173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943620"/>
            <a:ext cx="570769" cy="65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76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764704"/>
            <a:ext cx="7886700" cy="541225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235D91"/>
                </a:solidFill>
                <a:latin typeface="Century Gothic (Заголовки)"/>
              </a:rPr>
              <a:t>Детям с нарушенным графиком вакцинации против полиомиелита, рожденным до 1 июля 2020 года, в рамках догоняющей иммунизации должно быть выполнено минимум 5 доз любого комплекса перечисленных вакцин: 2ИПВ+3ОПВ (детям общецелевой группы) или 5ИПВ (детям из группы риска),</a:t>
            </a:r>
          </a:p>
          <a:p>
            <a:r>
              <a:rPr lang="ru-RU" dirty="0">
                <a:solidFill>
                  <a:srgbClr val="235D91"/>
                </a:solidFill>
                <a:latin typeface="Century Gothic (Заголовки)"/>
              </a:rPr>
              <a:t>в соответствии с интервалами, предусмотренными Приказом № 1122н. К группе риска при иммунизации против полиомиелита относятся дети с болезнями нервной системы, </a:t>
            </a:r>
            <a:r>
              <a:rPr lang="ru-RU" dirty="0" err="1">
                <a:solidFill>
                  <a:srgbClr val="235D91"/>
                </a:solidFill>
                <a:latin typeface="Century Gothic (Заголовки)"/>
              </a:rPr>
              <a:t>иммунодефицитными</a:t>
            </a:r>
            <a:r>
              <a:rPr lang="ru-RU" dirty="0">
                <a:solidFill>
                  <a:srgbClr val="235D91"/>
                </a:solidFill>
                <a:latin typeface="Century Gothic (Заголовки)"/>
              </a:rPr>
              <a:t> состояниями или анатомическими дефектами, приводящими к резко повышенной опасности заболевания гемофильной инфекцией; с аномалиями развития кишечника; с онкологическими заболеваниями и/или длительно получающим </a:t>
            </a:r>
            <a:r>
              <a:rPr lang="ru-RU" dirty="0" err="1">
                <a:solidFill>
                  <a:srgbClr val="235D91"/>
                </a:solidFill>
                <a:latin typeface="Century Gothic (Заголовки)"/>
              </a:rPr>
              <a:t>иммуносупресивную</a:t>
            </a:r>
            <a:r>
              <a:rPr lang="ru-RU" dirty="0">
                <a:solidFill>
                  <a:srgbClr val="235D91"/>
                </a:solidFill>
                <a:latin typeface="Century Gothic (Заголовки)"/>
              </a:rPr>
              <a:t> терапию; дети, рожденные от матерей с ВИЧ-инфекцией; дети с ВИЧ-инфекцией; недоношенные и маловесные дети; дети, находящиеся в домах ребенка.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943620"/>
            <a:ext cx="570769" cy="65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92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8092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dirty="0">
                <a:solidFill>
                  <a:srgbClr val="235D91"/>
                </a:solidFill>
                <a:latin typeface="Century Gothic (Заголовки)"/>
              </a:rPr>
              <a:t>Иммунизация против полиомиелита по эпидемическим показаниям проводится в индивидуальном порядке (отдельным лицам) и (или) группам населения. К ним относятся контактные лица в очагах полиомиелита, в том числе вызванного диким </a:t>
            </a:r>
            <a:r>
              <a:rPr lang="ru-RU" dirty="0" err="1">
                <a:solidFill>
                  <a:srgbClr val="235D91"/>
                </a:solidFill>
                <a:latin typeface="Century Gothic (Заголовки)"/>
              </a:rPr>
              <a:t>полиовирусом</a:t>
            </a:r>
            <a:r>
              <a:rPr lang="ru-RU" dirty="0">
                <a:solidFill>
                  <a:srgbClr val="235D91"/>
                </a:solidFill>
                <a:latin typeface="Century Gothic (Заголовки)"/>
              </a:rPr>
              <a:t> (или при подозрении на заболевание), дети с 3 месяцев до 15 лет при наличии достоверных данных о предшествующих прививках; медицинские работники; дети, прибывшие из эндемичных (неблагополучных) по полиомиелиту стран (регионов), с 3 месяцев до 15 лет; лица без определенного места жительства (при их выявлении) с 3 месяцев до 15 лет</a:t>
            </a:r>
            <a:r>
              <a:rPr lang="ru-RU" dirty="0" smtClean="0">
                <a:solidFill>
                  <a:srgbClr val="235D91"/>
                </a:solidFill>
                <a:latin typeface="Century Gothic (Заголовки)"/>
              </a:rPr>
              <a:t>;</a:t>
            </a:r>
          </a:p>
          <a:p>
            <a:pPr marL="0" indent="0">
              <a:lnSpc>
                <a:spcPct val="110000"/>
              </a:lnSpc>
              <a:buNone/>
            </a:pPr>
            <a:endParaRPr lang="ru-RU" dirty="0">
              <a:solidFill>
                <a:srgbClr val="235D91"/>
              </a:solidFill>
              <a:latin typeface="Century Gothic (Заголовки)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dirty="0">
                <a:solidFill>
                  <a:srgbClr val="235D91"/>
                </a:solidFill>
                <a:latin typeface="Century Gothic (Заголовки)"/>
              </a:rPr>
              <a:t>лица, контактировавшие с прибывшими из эндемичных (неблагополучных) по полиомиелиту стран (регионов), с 3 месяцев жизни без ограничения возраста - однократно инактивированной полиомиелитной вакциной; лица, работающие с живым </a:t>
            </a:r>
            <a:r>
              <a:rPr lang="ru-RU" dirty="0" err="1">
                <a:solidFill>
                  <a:srgbClr val="235D91"/>
                </a:solidFill>
                <a:latin typeface="Century Gothic (Заголовки)"/>
              </a:rPr>
              <a:t>полиовирусом</a:t>
            </a:r>
            <a:r>
              <a:rPr lang="ru-RU" dirty="0">
                <a:solidFill>
                  <a:srgbClr val="235D91"/>
                </a:solidFill>
                <a:latin typeface="Century Gothic (Заголовки)"/>
              </a:rPr>
              <a:t>, с материалами, инфицированными (потенциально инфицированными) диким </a:t>
            </a:r>
            <a:r>
              <a:rPr lang="ru-RU" dirty="0" err="1">
                <a:solidFill>
                  <a:srgbClr val="235D91"/>
                </a:solidFill>
                <a:latin typeface="Century Gothic (Заголовки)"/>
              </a:rPr>
              <a:t>полиовирусом</a:t>
            </a:r>
            <a:r>
              <a:rPr lang="ru-RU" dirty="0">
                <a:solidFill>
                  <a:srgbClr val="235D91"/>
                </a:solidFill>
                <a:latin typeface="Century Gothic (Заголовки)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943620"/>
            <a:ext cx="570769" cy="65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94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4401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235D91"/>
                </a:solidFill>
              </a:rPr>
              <a:t>Как не заразиться полиомиелитом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636" y="836712"/>
            <a:ext cx="8496944" cy="3744415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>
                <a:solidFill>
                  <a:srgbClr val="235D91"/>
                </a:solidFill>
                <a:latin typeface="Century Gothic (Заголовки)"/>
              </a:rPr>
              <a:t>Чтобы не распространить заболевание, пациента с полиомиелитом нужно изолировать не меньше, чем на </a:t>
            </a:r>
            <a:r>
              <a:rPr lang="ru-RU" sz="2900" dirty="0" smtClean="0">
                <a:solidFill>
                  <a:srgbClr val="235D91"/>
                </a:solidFill>
                <a:latin typeface="Century Gothic (Заголовки)"/>
              </a:rPr>
              <a:t>30 </a:t>
            </a:r>
            <a:r>
              <a:rPr lang="ru-RU" sz="2900" dirty="0">
                <a:solidFill>
                  <a:srgbClr val="235D91"/>
                </a:solidFill>
                <a:latin typeface="Century Gothic (Заголовки)"/>
              </a:rPr>
              <a:t>дней. Людей, которые контактировали с заболевшим, наблюдают 21 день. Дети, которых вакцинировали по нарушенной схеме, и все </a:t>
            </a:r>
            <a:r>
              <a:rPr lang="ru-RU" sz="2900" dirty="0" err="1">
                <a:solidFill>
                  <a:srgbClr val="235D91"/>
                </a:solidFill>
                <a:latin typeface="Century Gothic (Заголовки)"/>
              </a:rPr>
              <a:t>непривитые</a:t>
            </a:r>
            <a:r>
              <a:rPr lang="ru-RU" sz="2900" dirty="0">
                <a:solidFill>
                  <a:srgbClr val="235D91"/>
                </a:solidFill>
                <a:latin typeface="Century Gothic (Заголовки)"/>
              </a:rPr>
              <a:t> независимо от возраста подлежат иммунизации.</a:t>
            </a:r>
          </a:p>
          <a:p>
            <a:r>
              <a:rPr lang="ru-RU" sz="2900" dirty="0" smtClean="0">
                <a:solidFill>
                  <a:srgbClr val="235D91"/>
                </a:solidFill>
                <a:latin typeface="Century Gothic (Заголовки)"/>
              </a:rPr>
              <a:t>Полиомиелит </a:t>
            </a:r>
            <a:r>
              <a:rPr lang="ru-RU" sz="2900" dirty="0">
                <a:solidFill>
                  <a:srgbClr val="235D91"/>
                </a:solidFill>
                <a:latin typeface="Century Gothic (Заголовки)"/>
              </a:rPr>
              <a:t>является заболеванием, которое можно полностью ликвидировать, в первую очередь с помощью вакцинации: она позволит сотням тысяч детей избежать паралича, инвалидности и смерти. Поэтому очень важно не отказываться от прививок против полиомиелита.</a:t>
            </a:r>
          </a:p>
          <a:p>
            <a:r>
              <a:rPr lang="ru-RU" sz="2900" dirty="0">
                <a:solidFill>
                  <a:srgbClr val="235D91"/>
                </a:solidFill>
                <a:latin typeface="Century Gothic (Заголовки)"/>
              </a:rPr>
              <a:t>Помните, что опасность заболеть полиомиелитом и остаться инвалидом на всю жизнь в тысячи раз выше, чем риск побочных последствий от применения вакцины. Как только полностью исчезнут случаи заболевания, можно будет перейти исключительно на использование инактивированной вакцины.</a:t>
            </a:r>
          </a:p>
          <a:p>
            <a:endParaRPr lang="ru-RU" dirty="0"/>
          </a:p>
        </p:txBody>
      </p:sp>
      <p:pic>
        <p:nvPicPr>
          <p:cNvPr id="12290" name="Picture 2" descr="https://cdn1.ntv.com.tr/gorsel/oBdhUf6HOEqW2C2LJ3j9Zw.jpg?width=1000&amp;mode=both&amp;scale=both&amp;v=13993553270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437112"/>
            <a:ext cx="3960441" cy="226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943620"/>
            <a:ext cx="570769" cy="65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81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000108"/>
            <a:ext cx="7858180" cy="2857520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Прививку против полиомиелита может и должен получить каждый ребенок.</a:t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>Полиомиелит неизлечим, но его можно предотвратить с помощью иммунизации!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407196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900" b="1" dirty="0">
                <a:solidFill>
                  <a:srgbClr val="235D91"/>
                </a:solidFill>
              </a:rPr>
              <a:t>Уважаемые родители, дети которых в силу отказа от прививок до настоящего времени не вакцинированы против полиомиелита, помните, что вы ставите под угрозу жизнь и благополучие своих детей. Вам необходимо в кротчайшие сроки обратиться в поликлинику по месту жительства для проведения вашим детям иммунизации против полиомиелита</a:t>
            </a:r>
            <a:r>
              <a:rPr lang="ru-RU" sz="2900" b="1" dirty="0" smtClean="0">
                <a:solidFill>
                  <a:srgbClr val="235D91"/>
                </a:solidFill>
              </a:rPr>
              <a:t>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Прививайтесь </a:t>
            </a:r>
            <a:r>
              <a:rPr lang="ru-RU" b="1" dirty="0">
                <a:solidFill>
                  <a:srgbClr val="FF0000"/>
                </a:solidFill>
              </a:rPr>
              <a:t>и будьте здоровы!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943620"/>
            <a:ext cx="570769" cy="65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53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xn----dtbrbfekq4a1b.xn--p1ai/images/article-attachments/2023-03-06/df35f81f-bdd0-407c-9e13-1ff5ff910c03-1_p882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13052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943620"/>
            <a:ext cx="570769" cy="65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43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5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24426"/>
            <a:ext cx="5744110" cy="720080"/>
          </a:xfrm>
          <a:noFill/>
          <a:ln>
            <a:noFill/>
          </a:ln>
          <a:effectLst/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Century Gothic (Заголовки)"/>
              </a:rPr>
              <a:t>Что такое полиомиелит?</a:t>
            </a:r>
            <a:endParaRPr lang="ru-RU" sz="3000" dirty="0">
              <a:solidFill>
                <a:schemeClr val="bg1"/>
              </a:solidFill>
              <a:latin typeface="Century Gothic (Заголовки)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44506"/>
            <a:ext cx="8280920" cy="3519952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>
                <a:solidFill>
                  <a:schemeClr val="bg1"/>
                </a:solidFill>
                <a:latin typeface="Century Gothic (Заголовки)"/>
              </a:rPr>
              <a:t>Полиомиелит — это высоко контагиозное (высоко инфекционное) инфекционное заболевание, вызванное </a:t>
            </a:r>
            <a:r>
              <a:rPr lang="ru-RU" sz="2000" dirty="0" err="1">
                <a:solidFill>
                  <a:schemeClr val="bg1"/>
                </a:solidFill>
                <a:latin typeface="Century Gothic (Заголовки)"/>
              </a:rPr>
              <a:t>полиовирусом</a:t>
            </a:r>
            <a:r>
              <a:rPr lang="ru-RU" sz="2000" dirty="0">
                <a:solidFill>
                  <a:schemeClr val="bg1"/>
                </a:solidFill>
                <a:latin typeface="Century Gothic (Заголовки)"/>
              </a:rPr>
              <a:t>. </a:t>
            </a:r>
            <a:r>
              <a:rPr lang="ru-RU" sz="2000" dirty="0" err="1">
                <a:solidFill>
                  <a:schemeClr val="bg1"/>
                </a:solidFill>
                <a:latin typeface="Century Gothic (Заголовки)"/>
              </a:rPr>
              <a:t>Полиовирус</a:t>
            </a:r>
            <a:r>
              <a:rPr lang="ru-RU" sz="2000" dirty="0">
                <a:solidFill>
                  <a:schemeClr val="bg1"/>
                </a:solidFill>
                <a:latin typeface="Century Gothic (Заголовки)"/>
              </a:rPr>
              <a:t> поражает центральную нервную систему, может вызвать паралич и даже смерть.</a:t>
            </a:r>
          </a:p>
          <a:p>
            <a:r>
              <a:rPr lang="ru-RU" sz="2000" dirty="0">
                <a:solidFill>
                  <a:schemeClr val="bg1"/>
                </a:solidFill>
                <a:latin typeface="Century Gothic (Заголовки)"/>
              </a:rPr>
              <a:t>Полиомиелит - это болезнь, которая существует уже много тысячелетий. Имеются исторические свидетельства, которые доказывают, что среди жителей Египта и Палестины за несколько тысячелетий до н.э. встречались случаи заболевания полиомиелитом. Эпидемии полиомиелита существовали на протяжении всей истории человечества, оставляя повсюду тысячи инвалидов.</a:t>
            </a:r>
          </a:p>
          <a:p>
            <a:r>
              <a:rPr lang="ru-RU" sz="2000" dirty="0">
                <a:solidFill>
                  <a:schemeClr val="bg1"/>
                </a:solidFill>
                <a:latin typeface="Century Gothic (Заголовки)"/>
              </a:rPr>
              <a:t>Полиомиелит относится к острым инфекционным заболеваниям вирусной этиологии и характеризуется разнообразием клинических форм - от абортивных до паралитических. Паралитические формы возникают при поражении вирусом клеток передних рогов спинного мозга и двигательных ядер черепных нервов, и проявляются развитием вялых парезов/параличей конечностей, мимической мускулатуры или мышц туловища.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943620"/>
            <a:ext cx="570769" cy="653732"/>
          </a:xfrm>
          <a:prstGeom prst="rect">
            <a:avLst/>
          </a:prstGeom>
        </p:spPr>
      </p:pic>
      <p:pic>
        <p:nvPicPr>
          <p:cNvPr id="6" name="Picture 2" descr="https://cf.ppt-online.org/files/slide/k/KaE5zibNDnhU78OwQATWyYeSvkPFoB1rxlmLZ3/slide-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664458"/>
            <a:ext cx="2809694" cy="194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avatars.mds.yandex.net/i?id=a72e9a8c190c5d083bb69359c36511283ddd4baf-12202401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664458"/>
            <a:ext cx="2945360" cy="193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90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836712"/>
            <a:ext cx="4519414" cy="858436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235D91"/>
                </a:solidFill>
              </a:rPr>
              <a:t>Источник инфекции</a:t>
            </a:r>
            <a:r>
              <a:rPr lang="ru-RU" dirty="0">
                <a:solidFill>
                  <a:srgbClr val="235D91"/>
                </a:solidFill>
              </a:rPr>
              <a:t> </a:t>
            </a:r>
            <a:endParaRPr lang="ru-RU" dirty="0">
              <a:solidFill>
                <a:srgbClr val="235D9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959" y="2132856"/>
            <a:ext cx="7886700" cy="359474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sz="2400" dirty="0">
                <a:solidFill>
                  <a:srgbClr val="235D91"/>
                </a:solidFill>
                <a:latin typeface="Century Gothic (Заголовки)"/>
              </a:rPr>
              <a:t>Источником инфекции является человек - больной или бессимптомный носитель. </a:t>
            </a:r>
            <a:r>
              <a:rPr lang="ru-RU" sz="2400" dirty="0" err="1">
                <a:solidFill>
                  <a:srgbClr val="235D91"/>
                </a:solidFill>
                <a:latin typeface="Century Gothic (Заголовки)"/>
              </a:rPr>
              <a:t>Полиовирус</a:t>
            </a:r>
            <a:r>
              <a:rPr lang="ru-RU" sz="2400" dirty="0">
                <a:solidFill>
                  <a:srgbClr val="235D91"/>
                </a:solidFill>
                <a:latin typeface="Century Gothic (Заголовки)"/>
              </a:rPr>
              <a:t> появляется в отделяемом носоглотки через 36 часов, а в испражнениях - через 72 часа после заражения и продолжает обнаруживаться в носоглотке в течение одной, а в испражнениях - в течение 3 - 6 недель (лица с дефектами иммунитета могут выделять </a:t>
            </a:r>
            <a:r>
              <a:rPr lang="ru-RU" sz="2400" dirty="0" err="1">
                <a:solidFill>
                  <a:srgbClr val="235D91"/>
                </a:solidFill>
                <a:latin typeface="Century Gothic (Заголовки)"/>
              </a:rPr>
              <a:t>полиовирус</a:t>
            </a:r>
            <a:r>
              <a:rPr lang="ru-RU" sz="2400" dirty="0">
                <a:solidFill>
                  <a:srgbClr val="235D91"/>
                </a:solidFill>
                <a:latin typeface="Century Gothic (Заголовки)"/>
              </a:rPr>
              <a:t> в течение более длительного времени). Наибольшее выделение вируса происходит в течение первой недели заболевания.</a:t>
            </a:r>
          </a:p>
          <a:p>
            <a:pPr>
              <a:lnSpc>
                <a:spcPct val="120000"/>
              </a:lnSpc>
            </a:pPr>
            <a:r>
              <a:rPr lang="ru-RU" sz="2400" dirty="0">
                <a:solidFill>
                  <a:srgbClr val="235D91"/>
                </a:solidFill>
                <a:latin typeface="Century Gothic (Заголовки)"/>
              </a:rPr>
              <a:t>Инкубационный период при остром полиомиелите колеблется от 4 до 30 календарных дней. Наиболее часто этот период длится от 6 до 21 дня.</a:t>
            </a:r>
            <a:endParaRPr lang="ru-RU" sz="2400" dirty="0">
              <a:solidFill>
                <a:srgbClr val="235D91"/>
              </a:solidFill>
              <a:latin typeface="Century Gothic (Заголовки)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943620"/>
            <a:ext cx="570769" cy="65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5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4736"/>
            <a:ext cx="6606162" cy="616516"/>
          </a:xfrm>
          <a:noFill/>
          <a:ln>
            <a:noFill/>
          </a:ln>
          <a:effectLst/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entury Gothic (Заголовки)"/>
              </a:rPr>
              <a:t>Механизм передачи возбудителя</a:t>
            </a:r>
            <a:endParaRPr lang="ru-RU" sz="3000" b="1" dirty="0">
              <a:solidFill>
                <a:schemeClr val="bg1"/>
              </a:solidFill>
              <a:latin typeface="Century Gothic (Заголовки)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51519" y="4941168"/>
            <a:ext cx="255279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anose="020B0604020202020204" pitchFamily="34" charset="0"/>
              <a:buNone/>
            </a:pPr>
            <a:endParaRPr lang="ru-RU" dirty="0">
              <a:solidFill>
                <a:schemeClr val="bg1"/>
              </a:solidFill>
              <a:latin typeface="Century Gothic (Заголовки)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943620"/>
            <a:ext cx="570769" cy="653732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715099" y="977456"/>
            <a:ext cx="7886700" cy="435133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Century Gothic (Заголовки)"/>
              </a:rPr>
              <a:t>Основной механизм передачи возбудителя - фекально-оральный, пути передачи - водный, пищевой, контактно-бытовой. </a:t>
            </a:r>
          </a:p>
          <a:p>
            <a:r>
              <a:rPr lang="ru-RU" sz="2000" dirty="0">
                <a:solidFill>
                  <a:schemeClr val="bg1"/>
                </a:solidFill>
                <a:latin typeface="Century Gothic (Заголовки)"/>
              </a:rPr>
              <a:t>Эпидемиологическое значение имеет также аспирационный механизм передачи возбудителя с воздушно-капельным и воздушно-пылевым путями передачи.</a:t>
            </a:r>
          </a:p>
          <a:p>
            <a:r>
              <a:rPr lang="ru-RU" sz="2000" dirty="0">
                <a:solidFill>
                  <a:schemeClr val="bg1"/>
                </a:solidFill>
                <a:latin typeface="Century Gothic (Заголовки)"/>
              </a:rPr>
              <a:t>Естественная восприимчивость людей высокая. Однако клинически выраженная инфекция встречается гораздо реже носительства: на один </a:t>
            </a:r>
            <a:r>
              <a:rPr lang="ru-RU" sz="2000" dirty="0" err="1">
                <a:solidFill>
                  <a:schemeClr val="bg1"/>
                </a:solidFill>
                <a:latin typeface="Century Gothic (Заголовки)"/>
              </a:rPr>
              <a:t>манифестный</a:t>
            </a:r>
            <a:r>
              <a:rPr lang="ru-RU" sz="2000" dirty="0">
                <a:solidFill>
                  <a:schemeClr val="bg1"/>
                </a:solidFill>
                <a:latin typeface="Century Gothic (Заголовки)"/>
              </a:rPr>
              <a:t> случай приходится от 100 до 1000 случаев бессимптомного носительства </a:t>
            </a:r>
            <a:r>
              <a:rPr lang="ru-RU" sz="2000" dirty="0" err="1">
                <a:solidFill>
                  <a:schemeClr val="bg1"/>
                </a:solidFill>
                <a:latin typeface="Century Gothic (Заголовки)"/>
              </a:rPr>
              <a:t>полиовируса</a:t>
            </a:r>
            <a:r>
              <a:rPr lang="ru-RU" sz="2000" dirty="0">
                <a:solidFill>
                  <a:schemeClr val="bg1"/>
                </a:solidFill>
                <a:latin typeface="Century Gothic (Заголовки)"/>
              </a:rPr>
              <a:t>. Поэтому, с точки зрения эпидемиологической значимости, случаи бессимптомного носительства (бессимптомной инфекции) представляют большую опасность.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Picture 2" descr="https://ru.clean-forte.com/images/%D1%81%D1%82%D0%B0%D1%82%D1%8C%D0%B8/2129/%D0%A0%D0%B0%D1%81%D0%BF%D1%80%D0%BE%D1%81%D1%82%D1%80%D0%B0%D0%BD%D0%B5%D0%BD%D0%BD%D1%8B%D0%B5%20%D0%BF%D1%80%D0%B8%D1%87%D0%B8%D0%BD%D1%8B%20%D0%B7%D0%B0%D1%80%D0%B0%D0%B6%D0%B5%D0%BD%D0%B8%D1%8F%20%D0%B3%D0%BB%D0%B8%D1%81%D1%82%D0%B0%D0%BC%D0%B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962527"/>
            <a:ext cx="3737161" cy="173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0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5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704" y="912408"/>
            <a:ext cx="8516419" cy="3816424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>
                <a:solidFill>
                  <a:schemeClr val="bg1"/>
                </a:solidFill>
                <a:latin typeface="Century Gothic (Заголовки)"/>
              </a:rPr>
              <a:t>Инкубационный период длится 4-30 дней, наиболее часто – 6-21 день. </a:t>
            </a:r>
          </a:p>
          <a:p>
            <a:r>
              <a:rPr lang="ru-RU" sz="2200" dirty="0">
                <a:solidFill>
                  <a:schemeClr val="bg1"/>
                </a:solidFill>
                <a:latin typeface="Century Gothic (Заголовки)"/>
              </a:rPr>
              <a:t>Первые симптомы не специфичны: лихорадка, катаральные явления, усталость, головная боль, рвота, недомогание. Далее следует развитие параличей (обычно мышц конечностей).</a:t>
            </a:r>
          </a:p>
          <a:p>
            <a:r>
              <a:rPr lang="ru-RU" sz="2200" dirty="0">
                <a:solidFill>
                  <a:schemeClr val="bg1"/>
                </a:solidFill>
                <a:latin typeface="Century Gothic (Заголовки)"/>
              </a:rPr>
              <a:t>В </a:t>
            </a:r>
            <a:r>
              <a:rPr lang="ru-RU" sz="2200" dirty="0" err="1">
                <a:solidFill>
                  <a:schemeClr val="bg1"/>
                </a:solidFill>
                <a:latin typeface="Century Gothic (Заголовки)"/>
              </a:rPr>
              <a:t>довакцинальный</a:t>
            </a:r>
            <a:r>
              <a:rPr lang="ru-RU" sz="2200" dirty="0">
                <a:solidFill>
                  <a:schemeClr val="bg1"/>
                </a:solidFill>
                <a:latin typeface="Century Gothic (Заголовки)"/>
              </a:rPr>
              <a:t> период распространение заболевания полиомиелитом носило повсеместный и выраженный эпидемический характер. В условиях умеренного климата наблюдалась летне-осенняя сезонность. Период после внедрения вакцинации характеризуется резким снижением заболеваемости полиомиелитом. Заболевание регистрируется в основном у детей, не привитых против полиомиелита или привитых с нарушением календаря профилактических прививок.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224798"/>
            <a:ext cx="7886700" cy="687610"/>
          </a:xfrm>
        </p:spPr>
        <p:txBody>
          <a:bodyPr>
            <a:normAutofit/>
          </a:bodyPr>
          <a:lstStyle/>
          <a:p>
            <a:pPr algn="ctr"/>
            <a:r>
              <a:rPr lang="ru-RU" sz="3500" b="1" dirty="0">
                <a:solidFill>
                  <a:schemeClr val="bg1"/>
                </a:solidFill>
                <a:latin typeface="Century Gothic (Заголовки)"/>
              </a:rPr>
              <a:t>Симптомы полиомиелита</a:t>
            </a:r>
            <a:endParaRPr lang="ru-RU" sz="3500" dirty="0">
              <a:solidFill>
                <a:schemeClr val="bg1"/>
              </a:solidFill>
              <a:latin typeface="Century Gothic (Заголовки)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943620"/>
            <a:ext cx="570769" cy="653732"/>
          </a:xfrm>
          <a:prstGeom prst="rect">
            <a:avLst/>
          </a:prstGeom>
        </p:spPr>
      </p:pic>
      <p:pic>
        <p:nvPicPr>
          <p:cNvPr id="6" name="Picture 2" descr="Паралитическая форма полиомиелита [16]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4"/>
          <a:stretch/>
        </p:blipFill>
        <p:spPr bwMode="auto">
          <a:xfrm>
            <a:off x="5341752" y="4650844"/>
            <a:ext cx="2736304" cy="194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belgmb.ru/wp-content/uploads/2023/01/3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7"/>
          <a:stretch/>
        </p:blipFill>
        <p:spPr bwMode="auto">
          <a:xfrm>
            <a:off x="971600" y="4661386"/>
            <a:ext cx="3613128" cy="196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24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2" y="1306250"/>
            <a:ext cx="4198296" cy="5252896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ru-RU" sz="3500" dirty="0">
                <a:solidFill>
                  <a:srgbClr val="235D91"/>
                </a:solidFill>
                <a:latin typeface="Century Gothic (Заголовки)"/>
              </a:rPr>
              <a:t>Полиомиелит – </a:t>
            </a:r>
            <a:r>
              <a:rPr lang="ru-RU" sz="3500" dirty="0" err="1">
                <a:solidFill>
                  <a:srgbClr val="235D91"/>
                </a:solidFill>
                <a:latin typeface="Century Gothic (Заголовки)"/>
              </a:rPr>
              <a:t>инвалидизирующее</a:t>
            </a:r>
            <a:r>
              <a:rPr lang="ru-RU" sz="3500" dirty="0">
                <a:solidFill>
                  <a:srgbClr val="235D91"/>
                </a:solidFill>
                <a:latin typeface="Century Gothic (Заголовки)"/>
              </a:rPr>
              <a:t> заболевание. Параличи при полиомиелите носят необратимый характер. Кроме того, по данным Всемирной организации здравоохранения (ВОЗ) у 5%-10% заболевших возникает паралич дыхательных мышц, что приводит к смерти.</a:t>
            </a:r>
          </a:p>
          <a:p>
            <a:pPr>
              <a:lnSpc>
                <a:spcPct val="120000"/>
              </a:lnSpc>
            </a:pPr>
            <a:r>
              <a:rPr lang="ru-RU" sz="3500" dirty="0">
                <a:solidFill>
                  <a:srgbClr val="235D91"/>
                </a:solidFill>
                <a:latin typeface="Century Gothic (Заголовки)"/>
              </a:rPr>
              <a:t>Этиотропное лечение отсутствует, однако специфическая профилактика полиомиелита (вакцинация) доступна для каждого и предотвращает возникновение заболевания при получении полного курса прививок.</a:t>
            </a:r>
          </a:p>
          <a:p>
            <a:pPr>
              <a:lnSpc>
                <a:spcPct val="120000"/>
              </a:lnSpc>
            </a:pPr>
            <a:r>
              <a:rPr lang="ru-RU" sz="3500" dirty="0">
                <a:solidFill>
                  <a:srgbClr val="235D91"/>
                </a:solidFill>
                <a:latin typeface="Century Gothic (Заголовки)"/>
              </a:rPr>
              <a:t>В Российской Федерации иммунизация против полиомиелита проводится в соответствии с национальным календарем профилактических прививок и календарем профилактических прививок по эпидемическим показаниям (приказ Министерства здравоохранения Российской Федерации от 06.12.2021 №1122н) вакцинами, зарегистрированными на территории </a:t>
            </a:r>
            <a:r>
              <a:rPr lang="ru-RU" sz="3500" dirty="0" smtClean="0">
                <a:solidFill>
                  <a:srgbClr val="235D91"/>
                </a:solidFill>
                <a:latin typeface="Century Gothic (Заголовки)"/>
              </a:rPr>
              <a:t>Российской</a:t>
            </a:r>
            <a:r>
              <a:rPr lang="ru-RU" sz="3500" dirty="0">
                <a:solidFill>
                  <a:srgbClr val="235D91"/>
                </a:solidFill>
                <a:latin typeface="Century Gothic (Заголовки)"/>
              </a:rPr>
              <a:t> </a:t>
            </a:r>
            <a:r>
              <a:rPr lang="ru-RU" sz="3500" dirty="0" smtClean="0">
                <a:solidFill>
                  <a:srgbClr val="235D91"/>
                </a:solidFill>
                <a:latin typeface="Century Gothic (Заголовки)"/>
              </a:rPr>
              <a:t>Федерации</a:t>
            </a:r>
            <a:r>
              <a:rPr lang="ru-RU" sz="3500" dirty="0">
                <a:solidFill>
                  <a:srgbClr val="235D91"/>
                </a:solidFill>
                <a:latin typeface="Century Gothic (Заголовки)"/>
              </a:rPr>
              <a:t>. </a:t>
            </a:r>
            <a:r>
              <a:rPr lang="ru-RU" sz="3500" dirty="0" smtClean="0">
                <a:solidFill>
                  <a:schemeClr val="bg1"/>
                </a:solidFill>
                <a:latin typeface="Century Gothic (Заголовки)"/>
              </a:rPr>
              <a:t>прививок</a:t>
            </a:r>
            <a:r>
              <a:rPr lang="ru-RU" sz="3500" dirty="0">
                <a:solidFill>
                  <a:schemeClr val="bg1"/>
                </a:solidFill>
                <a:latin typeface="Century Gothic (Заголовки)"/>
              </a:rPr>
              <a:t>.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224798"/>
            <a:ext cx="7886700" cy="687610"/>
          </a:xfrm>
        </p:spPr>
        <p:txBody>
          <a:bodyPr>
            <a:normAutofit/>
          </a:bodyPr>
          <a:lstStyle/>
          <a:p>
            <a:pPr algn="ctr"/>
            <a:r>
              <a:rPr lang="ru-RU" sz="3500" b="1" dirty="0">
                <a:solidFill>
                  <a:schemeClr val="bg1"/>
                </a:solidFill>
                <a:latin typeface="Century Gothic (Заголовки)"/>
              </a:rPr>
              <a:t>Симптомы полиомиелита</a:t>
            </a:r>
            <a:endParaRPr lang="ru-RU" sz="3500" dirty="0">
              <a:solidFill>
                <a:schemeClr val="bg1"/>
              </a:solidFill>
              <a:latin typeface="Century Gothic (Заголовки)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943620"/>
            <a:ext cx="570769" cy="653732"/>
          </a:xfrm>
          <a:prstGeom prst="rect">
            <a:avLst/>
          </a:prstGeom>
        </p:spPr>
      </p:pic>
      <p:pic>
        <p:nvPicPr>
          <p:cNvPr id="8" name="Picture 2" descr="https://read-woman.ru/wp-content/uploads/2020/05/Poliomielit-u-detei%CC%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30068"/>
            <a:ext cx="2987190" cy="406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619672" y="343140"/>
            <a:ext cx="6131024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235D91"/>
                </a:solidFill>
              </a:rPr>
              <a:t>Последствия полиомиелита</a:t>
            </a:r>
            <a:endParaRPr lang="ru-RU" sz="4000" b="1" dirty="0">
              <a:solidFill>
                <a:srgbClr val="235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34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27196"/>
            <a:ext cx="8516419" cy="3816424"/>
          </a:xfrm>
        </p:spPr>
        <p:txBody>
          <a:bodyPr>
            <a:normAutofit fontScale="92500" lnSpcReduction="20000"/>
          </a:bodyPr>
          <a:lstStyle/>
          <a:p>
            <a:pPr marL="0" indent="361950">
              <a:buNone/>
            </a:pPr>
            <a:r>
              <a:rPr lang="ru-RU" sz="2400" dirty="0" smtClean="0">
                <a:solidFill>
                  <a:srgbClr val="235D91"/>
                </a:solidFill>
                <a:latin typeface="Century Gothic (Заголовки)"/>
              </a:rPr>
              <a:t>Меры </a:t>
            </a:r>
            <a:r>
              <a:rPr lang="ru-RU" sz="2400" dirty="0">
                <a:solidFill>
                  <a:srgbClr val="235D91"/>
                </a:solidFill>
                <a:latin typeface="Century Gothic (Заголовки)"/>
              </a:rPr>
              <a:t>которой нацелены на предотвращение появления заболевания, подразделяется на неспецифическую и специфическую.</a:t>
            </a:r>
          </a:p>
          <a:p>
            <a:pPr marL="0" indent="361950"/>
            <a:r>
              <a:rPr lang="ru-RU" sz="2400" dirty="0">
                <a:solidFill>
                  <a:srgbClr val="235D91"/>
                </a:solidFill>
                <a:latin typeface="Century Gothic (Заголовки)"/>
              </a:rPr>
              <a:t>   Неспецифическая направлена на общее укрепление организма, увеличение его устойчивости к различным инфекционным агентам (закаливание, правильное питание, своевременная санация хронических очагов инфекции, регулярные физические нагрузки, оптимизация цикла сон-</a:t>
            </a:r>
            <a:r>
              <a:rPr lang="ru-RU" sz="2400" dirty="0" err="1">
                <a:solidFill>
                  <a:srgbClr val="235D91"/>
                </a:solidFill>
                <a:latin typeface="Century Gothic (Заголовки)"/>
              </a:rPr>
              <a:t>бодровствание</a:t>
            </a:r>
            <a:r>
              <a:rPr lang="ru-RU" sz="2400" dirty="0">
                <a:solidFill>
                  <a:srgbClr val="235D91"/>
                </a:solidFill>
                <a:latin typeface="Century Gothic (Заголовки)"/>
              </a:rPr>
              <a:t> и др.), борьба с насекомыми, которые являются разносчиками патогенных микроорганизмов (различные виды дезинсекции), соблюдение правил личной гигиены (в первую очередь это мытье рук после улицы и после посещения туалета), тщательная обработка овощей, фруктов и других продуктов перед употреблением их в </a:t>
            </a:r>
            <a:r>
              <a:rPr lang="ru-RU" sz="2400" dirty="0" err="1" smtClean="0">
                <a:solidFill>
                  <a:srgbClr val="235D91"/>
                </a:solidFill>
                <a:latin typeface="Century Gothic (Заголовки)"/>
              </a:rPr>
              <a:t>пищу.</a:t>
            </a:r>
            <a:r>
              <a:rPr lang="ru-RU" sz="2200" dirty="0" err="1" smtClean="0">
                <a:solidFill>
                  <a:schemeClr val="bg1"/>
                </a:solidFill>
                <a:latin typeface="Century Gothic (Заголовки)"/>
              </a:rPr>
              <a:t>прививок</a:t>
            </a:r>
            <a:r>
              <a:rPr lang="ru-RU" sz="2200" dirty="0">
                <a:solidFill>
                  <a:schemeClr val="bg1"/>
                </a:solidFill>
                <a:latin typeface="Century Gothic (Заголовки)"/>
              </a:rPr>
              <a:t>.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224798"/>
            <a:ext cx="7886700" cy="687610"/>
          </a:xfrm>
        </p:spPr>
        <p:txBody>
          <a:bodyPr>
            <a:normAutofit/>
          </a:bodyPr>
          <a:lstStyle/>
          <a:p>
            <a:pPr algn="ctr"/>
            <a:r>
              <a:rPr lang="ru-RU" sz="3500" b="1" dirty="0">
                <a:solidFill>
                  <a:schemeClr val="bg1"/>
                </a:solidFill>
                <a:latin typeface="Century Gothic (Заголовки)"/>
              </a:rPr>
              <a:t>Симптомы полиомиелита</a:t>
            </a:r>
            <a:endParaRPr lang="ru-RU" sz="3500" dirty="0">
              <a:solidFill>
                <a:schemeClr val="bg1"/>
              </a:solidFill>
              <a:latin typeface="Century Gothic (Заголовки)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943620"/>
            <a:ext cx="570769" cy="653732"/>
          </a:xfrm>
          <a:prstGeom prst="rect">
            <a:avLst/>
          </a:prstGeom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1846880" y="912408"/>
            <a:ext cx="5560075" cy="687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rgbClr val="235D91"/>
                </a:solidFill>
                <a:latin typeface="Century Gothic (Заголовки)"/>
              </a:rPr>
              <a:t>Профилактика полиомиелита</a:t>
            </a:r>
            <a:r>
              <a:rPr lang="ru-RU" sz="3500" b="1" dirty="0" smtClean="0">
                <a:solidFill>
                  <a:srgbClr val="235D91"/>
                </a:solidFill>
                <a:latin typeface="Century Gothic (Заголовки)"/>
              </a:rPr>
              <a:t> </a:t>
            </a:r>
            <a:r>
              <a:rPr lang="ru-RU" sz="3500" b="1" dirty="0" smtClean="0">
                <a:solidFill>
                  <a:schemeClr val="bg1"/>
                </a:solidFill>
                <a:latin typeface="Century Gothic (Заголовки)"/>
              </a:rPr>
              <a:t>полиомиелита</a:t>
            </a:r>
            <a:endParaRPr lang="ru-RU" sz="3500" dirty="0">
              <a:solidFill>
                <a:schemeClr val="bg1"/>
              </a:solidFill>
              <a:latin typeface="Century Gothic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232935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s://www.agra-ses.ru/jpg/fekal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78" y="2996952"/>
            <a:ext cx="7800801" cy="312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516419" cy="1292456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>
                <a:solidFill>
                  <a:srgbClr val="235D91"/>
                </a:solidFill>
                <a:latin typeface="Century Gothic (Заголовки)"/>
              </a:rPr>
              <a:t>соблюдать </a:t>
            </a:r>
            <a:r>
              <a:rPr lang="ru-RU" sz="8000" dirty="0">
                <a:solidFill>
                  <a:srgbClr val="235D91"/>
                </a:solidFill>
                <a:latin typeface="Century Gothic (Заголовки)"/>
              </a:rPr>
              <a:t>правила личной гигиены (мытье рук);</a:t>
            </a:r>
          </a:p>
          <a:p>
            <a:r>
              <a:rPr lang="ru-RU" sz="8000" dirty="0">
                <a:solidFill>
                  <a:srgbClr val="235D91"/>
                </a:solidFill>
                <a:latin typeface="Century Gothic (Заголовки)"/>
              </a:rPr>
              <a:t>свежие овощи, фрукты, сухофрукты и зелень перед употреблением после мытья под проточной водой сполоснуть кипяченой или бутилированной водой;</a:t>
            </a:r>
          </a:p>
          <a:p>
            <a:r>
              <a:rPr lang="ru-RU" sz="4900" dirty="0" err="1" smtClean="0">
                <a:solidFill>
                  <a:schemeClr val="bg1"/>
                </a:solidFill>
                <a:latin typeface="Century Gothic (Заголовки)"/>
              </a:rPr>
              <a:t>альный</a:t>
            </a:r>
            <a:r>
              <a:rPr lang="ru-RU" sz="4900" dirty="0" smtClean="0">
                <a:solidFill>
                  <a:schemeClr val="bg1"/>
                </a:solidFill>
                <a:latin typeface="Century Gothic (Заголовки)"/>
              </a:rPr>
              <a:t> </a:t>
            </a:r>
            <a:r>
              <a:rPr lang="ru-RU" sz="4900" dirty="0">
                <a:solidFill>
                  <a:schemeClr val="bg1"/>
                </a:solidFill>
                <a:latin typeface="Century Gothic (Заголовки)"/>
              </a:rPr>
              <a:t>период распространение заболевания полиомиелитом носило повсеместный и выраженный эпидемический </a:t>
            </a:r>
            <a:r>
              <a:rPr lang="ru-RU" sz="2200" dirty="0">
                <a:solidFill>
                  <a:schemeClr val="bg1"/>
                </a:solidFill>
                <a:latin typeface="Century Gothic (Заголовки)"/>
              </a:rPr>
              <a:t>характер. В условиях умеренного климата наблюдалась летне-осенняя сезонность. Период после внедрения вакцинации характеризуется резким снижением заболеваемости полиомиелитом. Заболевание регистрируется в основном у детей, не привитых против полиомиелита или привитых с нарушением календаря профилактических прививок.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8840" y="495891"/>
            <a:ext cx="7634758" cy="611914"/>
          </a:xfrm>
        </p:spPr>
        <p:txBody>
          <a:bodyPr>
            <a:normAutofit fontScale="90000"/>
          </a:bodyPr>
          <a:lstStyle/>
          <a:p>
            <a:r>
              <a:rPr lang="ru-RU" sz="2900" b="1" dirty="0" smtClean="0">
                <a:solidFill>
                  <a:srgbClr val="235D91"/>
                </a:solidFill>
              </a:rPr>
              <a:t>С </a:t>
            </a:r>
            <a:r>
              <a:rPr lang="ru-RU" sz="2900" b="1" dirty="0">
                <a:solidFill>
                  <a:srgbClr val="235D91"/>
                </a:solidFill>
              </a:rPr>
              <a:t>целью профилактики </a:t>
            </a:r>
            <a:r>
              <a:rPr lang="ru-RU" sz="2900" b="1" dirty="0" smtClean="0">
                <a:solidFill>
                  <a:srgbClr val="235D91"/>
                </a:solidFill>
              </a:rPr>
              <a:t>полиомиелита</a:t>
            </a:r>
            <a:r>
              <a:rPr lang="en-US" sz="2900" b="1" dirty="0" smtClean="0">
                <a:solidFill>
                  <a:srgbClr val="235D91"/>
                </a:solidFill>
              </a:rPr>
              <a:t> </a:t>
            </a:r>
            <a:r>
              <a:rPr lang="ru-RU" sz="2900" b="1" dirty="0" err="1" smtClean="0">
                <a:solidFill>
                  <a:srgbClr val="235D91"/>
                </a:solidFill>
              </a:rPr>
              <a:t>необходимо:</a:t>
            </a:r>
            <a:r>
              <a:rPr lang="ru-RU" sz="3500" b="1" dirty="0" err="1" smtClean="0">
                <a:solidFill>
                  <a:schemeClr val="bg1"/>
                </a:solidFill>
                <a:latin typeface="Century Gothic (Заголовки)"/>
              </a:rPr>
              <a:t>олиомиелита</a:t>
            </a:r>
            <a:endParaRPr lang="ru-RU" sz="3500" dirty="0">
              <a:solidFill>
                <a:schemeClr val="bg1"/>
              </a:solidFill>
              <a:latin typeface="Century Gothic (Заголовки)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943620"/>
            <a:ext cx="570769" cy="65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428" y="1052736"/>
            <a:ext cx="8516419" cy="3816424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235D91"/>
                </a:solidFill>
              </a:rPr>
              <a:t>прием пищи допускается в определенных пунктах питания, где используются продукты гарантированного качества промышленного производства;</a:t>
            </a:r>
          </a:p>
          <a:p>
            <a:r>
              <a:rPr lang="ru-RU" dirty="0">
                <a:solidFill>
                  <a:srgbClr val="235D91"/>
                </a:solidFill>
              </a:rPr>
              <a:t>для питья должна использоваться только бутилированная или кипяченая вода, напитки, соки промышленного производства;</a:t>
            </a:r>
          </a:p>
          <a:p>
            <a:r>
              <a:rPr lang="ru-RU" dirty="0">
                <a:solidFill>
                  <a:srgbClr val="235D91"/>
                </a:solidFill>
              </a:rPr>
              <a:t>запрещается покупать лед для охлаждения напитков у продавцов уличной торговли, а также использование в пищу продуктов традиционной национальной кухни, продуктов с просроченным сроком годности, не прошедших гарантированную технологическую обработку, а также приобретенных в местах уличной торговли;</a:t>
            </a:r>
          </a:p>
          <a:p>
            <a:r>
              <a:rPr lang="ru-RU" dirty="0">
                <a:solidFill>
                  <a:srgbClr val="235D91"/>
                </a:solidFill>
              </a:rPr>
              <a:t>купание туристов разрешается только в бассейнах и специальных водоемах</a:t>
            </a:r>
            <a:r>
              <a:rPr lang="ru-RU" dirty="0" smtClean="0">
                <a:solidFill>
                  <a:srgbClr val="235D91"/>
                </a:solidFill>
              </a:rPr>
              <a:t>.</a:t>
            </a:r>
            <a:endParaRPr lang="ru-RU" dirty="0">
              <a:solidFill>
                <a:srgbClr val="235D9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0428" y="260648"/>
            <a:ext cx="7886700" cy="68761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235D91"/>
                </a:solidFill>
              </a:rPr>
              <a:t>Если </a:t>
            </a:r>
            <a:r>
              <a:rPr lang="ru-RU" b="1" dirty="0">
                <a:solidFill>
                  <a:srgbClr val="235D91"/>
                </a:solidFill>
              </a:rPr>
              <a:t>вы </a:t>
            </a:r>
            <a:r>
              <a:rPr lang="ru-RU" b="1" dirty="0" smtClean="0">
                <a:solidFill>
                  <a:srgbClr val="235D91"/>
                </a:solidFill>
              </a:rPr>
              <a:t>путешествуете: </a:t>
            </a:r>
            <a:endParaRPr lang="ru-RU" b="1" dirty="0">
              <a:solidFill>
                <a:srgbClr val="235D9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943620"/>
            <a:ext cx="570769" cy="653732"/>
          </a:xfrm>
          <a:prstGeom prst="rect">
            <a:avLst/>
          </a:prstGeom>
        </p:spPr>
      </p:pic>
      <p:pic>
        <p:nvPicPr>
          <p:cNvPr id="8" name="Picture 2" descr="https://avatars.mds.yandex.net/i?id=422057b13f025f26261cf61537fe3bb6-4445204-images-thumbs&amp;ref=rim&amp;n=33&amp;w=267&amp;h=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93748"/>
            <a:ext cx="2808312" cy="210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70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1241</TotalTime>
  <Words>1287</Words>
  <Application>Microsoft Office PowerPoint</Application>
  <PresentationFormat>Экран (4:3)</PresentationFormat>
  <Paragraphs>61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Century Gothic (Заголовки)</vt:lpstr>
      <vt:lpstr>Georgia</vt:lpstr>
      <vt:lpstr>Times New Roman</vt:lpstr>
      <vt:lpstr>Тема Office</vt:lpstr>
      <vt:lpstr>ФЕДЕРАЛЬНОЕ БЮДЖЕТНОЕ УЧРЕЖДЕНИЕ ЗДРАВООХРАНЕНИЯ «ЦЕНТР ГИГИЕНЫ И ЭПИДЕМИОЛОГИИ В ТЮМЕНСКОЙ ОБЛАСТИ»</vt:lpstr>
      <vt:lpstr>Что такое полиомиелит?</vt:lpstr>
      <vt:lpstr>Источник инфекции </vt:lpstr>
      <vt:lpstr>Механизм передачи возбудителя</vt:lpstr>
      <vt:lpstr>Симптомы полиомиелита</vt:lpstr>
      <vt:lpstr>Симптомы полиомиелита</vt:lpstr>
      <vt:lpstr>Симптомы полиомиелита</vt:lpstr>
      <vt:lpstr>С целью профилактики полиомиелита необходимо:олиомиелита</vt:lpstr>
      <vt:lpstr>Если вы путешествуете: </vt:lpstr>
      <vt:lpstr>Специфическая профилактика полиомиелита </vt:lpstr>
      <vt:lpstr>Презентация PowerPoint</vt:lpstr>
      <vt:lpstr>Презентация PowerPoint</vt:lpstr>
      <vt:lpstr>Как не заразиться полиомиелитом </vt:lpstr>
      <vt:lpstr>Прививку против полиомиелита может и должен получить каждый ребенок. Полиомиелит неизлечим, но его можно предотвратить с помощью иммунизации!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Очистка воды на промышленном производстве</dc:title>
  <dc:creator>Liza</dc:creator>
  <cp:lastModifiedBy>Веретина Инна Валерьевна</cp:lastModifiedBy>
  <cp:revision>99</cp:revision>
  <dcterms:created xsi:type="dcterms:W3CDTF">2024-03-20T17:38:25Z</dcterms:created>
  <dcterms:modified xsi:type="dcterms:W3CDTF">2024-06-18T09:38:15Z</dcterms:modified>
</cp:coreProperties>
</file>